
<file path=[Content_Types].xml><?xml version="1.0" encoding="utf-8"?>
<Types xmlns="http://schemas.openxmlformats.org/package/2006/content-types">
  <Override PartName="/ppt/notesSlides/notesSlide4.xml" ContentType="application/vnd.openxmlformats-officedocument.presentationml.notesSlide+xml"/>
  <Override PartName="/ppt/slideLayouts/slideLayout15.xml" ContentType="application/vnd.openxmlformats-officedocument.presentationml.slideLayout+xml"/>
  <Override PartName="/ppt/slides/slide9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Default Extension="jpeg" ContentType="image/jpeg"/>
  <Override PartName="/docProps/app.xml" ContentType="application/vnd.openxmlformats-officedocument.extended-properties+xml"/>
  <Override PartName="/ppt/theme/theme2.xml" ContentType="application/vnd.openxmlformats-officedocument.theme+xml"/>
  <Override PartName="/ppt/slideLayouts/slideLayout1.xml" ContentType="application/vnd.openxmlformats-officedocument.presentationml.slideLayout+xml"/>
  <Default Extension="xml" ContentType="application/xml"/>
  <Override PartName="/ppt/notesSlides/notesSlide5.xml" ContentType="application/vnd.openxmlformats-officedocument.presentationml.notesSlide+xml"/>
  <Override PartName="/ppt/slideLayouts/slideLayout16.xml" ContentType="application/vnd.openxmlformats-officedocument.presentationml.slideLayout+xml"/>
  <Override PartName="/ppt/tableStyles.xml" ContentType="application/vnd.openxmlformats-officedocument.presentationml.tableStyles+xml"/>
  <Override PartName="/ppt/slides/slide15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s/slide6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theme/theme3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7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2.xml" ContentType="application/vnd.openxmlformats-officedocument.presentationml.notesSlide+xml"/>
  <Override PartName="/ppt/slideLayouts/slideLayout13.xml" ContentType="application/vnd.openxmlformats-officedocument.presentationml.slideLayout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8.xml" ContentType="application/vnd.openxmlformats-officedocument.presentationml.slideLayout+xml"/>
  <Override PartName="/ppt/notesSlides/notesSlide3.xml" ContentType="application/vnd.openxmlformats-officedocument.presentationml.notesSlide+xml"/>
  <Override PartName="/ppt/slideLayouts/slideLayout14.xml" ContentType="application/vnd.openxmlformats-officedocument.presentationml.slideLayout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19.xml" ContentType="application/vnd.openxmlformats-officedocument.presentationml.slideLayout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notesMasterIdLst>
    <p:notesMasterId r:id="rId17"/>
  </p:notesMasterIdLst>
  <p:handoutMasterIdLst>
    <p:handoutMasterId r:id="rId18"/>
  </p:handoutMasterIdLst>
  <p:sldIdLst>
    <p:sldId id="256" r:id="rId2"/>
    <p:sldId id="287" r:id="rId3"/>
    <p:sldId id="296" r:id="rId4"/>
    <p:sldId id="293" r:id="rId5"/>
    <p:sldId id="294" r:id="rId6"/>
    <p:sldId id="295" r:id="rId7"/>
    <p:sldId id="288" r:id="rId8"/>
    <p:sldId id="290" r:id="rId9"/>
    <p:sldId id="289" r:id="rId10"/>
    <p:sldId id="297" r:id="rId11"/>
    <p:sldId id="277" r:id="rId12"/>
    <p:sldId id="278" r:id="rId13"/>
    <p:sldId id="282" r:id="rId14"/>
    <p:sldId id="291" r:id="rId15"/>
    <p:sldId id="292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 prnWhat="handouts2" frameSlides="1"/>
  <p:clrMru>
    <a:srgbClr val="EB7D82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80986" autoAdjust="0"/>
  </p:normalViewPr>
  <p:slideViewPr>
    <p:cSldViewPr snapToGrid="0" snapToObjects="1">
      <p:cViewPr varScale="1">
        <p:scale>
          <a:sx n="93" d="100"/>
          <a:sy n="93" d="100"/>
        </p:scale>
        <p:origin x="-6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notesMaster" Target="notesMasters/notesMaster1.xml"/><Relationship Id="rId18" Type="http://schemas.openxmlformats.org/officeDocument/2006/relationships/handoutMaster" Target="handoutMasters/handoutMaster1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F225A3-10E5-1446-847A-777EDEE4F704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0D5604-4F2D-0343-8610-2F98FBDB9FE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A5A7AD-8C5C-CC42-827B-2C651ACB0F50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CD23876-1D72-5F4B-B74C-72B6706D609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CD23876-1D72-5F4B-B74C-72B6706D6097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You’ll</a:t>
            </a:r>
            <a:r>
              <a:rPr lang="en-US" baseline="0" dirty="0" smtClean="0"/>
              <a:t> have this an assignment – I will model now to show you the process and the key elements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CD23876-1D72-5F4B-B74C-72B6706D6097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D6DFA-CC97-294F-95BC-C13CCA2BF26B}" type="slidenum">
              <a:rPr lang="en-US">
                <a:latin typeface="Arial" charset="0"/>
                <a:ea typeface="ＭＳ Ｐゴシック" charset="-128"/>
                <a:cs typeface="ＭＳ Ｐゴシック" charset="-128"/>
              </a:rPr>
              <a:pPr/>
              <a:t>10</a:t>
            </a:fld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r>
              <a:rPr lang="en-US" dirty="0" smtClean="0">
                <a:latin typeface="Arial" charset="0"/>
                <a:ea typeface="ＭＳ Ｐゴシック" charset="-128"/>
                <a:cs typeface="ＭＳ Ｐゴシック" charset="-128"/>
              </a:rPr>
              <a:t>BEFORE</a:t>
            </a:r>
            <a:r>
              <a:rPr lang="en-US" baseline="0" dirty="0" smtClean="0">
                <a:latin typeface="Arial" charset="0"/>
                <a:ea typeface="ＭＳ Ｐゴシック" charset="-128"/>
                <a:cs typeface="ＭＳ Ｐゴシック" charset="-128"/>
              </a:rPr>
              <a:t> DURING AND AFTER READING </a:t>
            </a:r>
            <a:endParaRPr lang="en-US" dirty="0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D6DFA-CC97-294F-95BC-C13CCA2BF26B}" type="slidenum">
              <a:rPr lang="en-US">
                <a:latin typeface="Arial" charset="0"/>
                <a:ea typeface="ＭＳ Ｐゴシック" charset="-128"/>
                <a:cs typeface="ＭＳ Ｐゴシック" charset="-128"/>
              </a:rPr>
              <a:pPr/>
              <a:t>11</a:t>
            </a:fld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D6DFA-CC97-294F-95BC-C13CCA2BF26B}" type="slidenum">
              <a:rPr lang="en-US">
                <a:latin typeface="Arial" charset="0"/>
                <a:ea typeface="ＭＳ Ｐゴシック" charset="-128"/>
                <a:cs typeface="ＭＳ Ｐゴシック" charset="-128"/>
              </a:rPr>
              <a:pPr/>
              <a:t>12</a:t>
            </a:fld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D6DFA-CC97-294F-95BC-C13CCA2BF26B}" type="slidenum">
              <a:rPr lang="en-US">
                <a:latin typeface="Arial" charset="0"/>
                <a:ea typeface="ＭＳ Ｐゴシック" charset="-128"/>
                <a:cs typeface="ＭＳ Ｐゴシック" charset="-128"/>
              </a:rPr>
              <a:pPr/>
              <a:t>13</a:t>
            </a:fld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slideLayout" Target="../slideLayouts/slideLayout20.xml"/><Relationship Id="rId2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9/16/13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1800" dirty="0" smtClean="0"/>
              <a:t>Dr. Julie Coiro </a:t>
            </a:r>
          </a:p>
          <a:p>
            <a:r>
              <a:rPr lang="en-US" sz="1800" dirty="0" smtClean="0"/>
              <a:t>Chafee 615</a:t>
            </a:r>
            <a:endParaRPr lang="en-US" sz="1800" dirty="0"/>
          </a:p>
        </p:txBody>
      </p:sp>
      <p:sp>
        <p:nvSpPr>
          <p:cNvPr id="4" name="TextBox 3"/>
          <p:cNvSpPr txBox="1"/>
          <p:nvPr/>
        </p:nvSpPr>
        <p:spPr>
          <a:xfrm>
            <a:off x="793788" y="1340728"/>
            <a:ext cx="340447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bg1"/>
                </a:solidFill>
              </a:rPr>
              <a:t>EDC 423:</a:t>
            </a:r>
          </a:p>
          <a:p>
            <a:pPr algn="ctr"/>
            <a:r>
              <a:rPr lang="en-US" sz="2800" dirty="0" smtClean="0">
                <a:solidFill>
                  <a:schemeClr val="bg1"/>
                </a:solidFill>
              </a:rPr>
              <a:t> Teaching Comprehension and Response in Elementary School </a:t>
            </a:r>
            <a:endParaRPr lang="en-US" sz="2800" dirty="0">
              <a:solidFill>
                <a:schemeClr val="bg1"/>
              </a:solidFill>
            </a:endParaRPr>
          </a:p>
        </p:txBody>
      </p:sp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498474" y="1708603"/>
            <a:ext cx="7556313" cy="1116106"/>
          </a:xfrm>
        </p:spPr>
        <p:txBody>
          <a:bodyPr/>
          <a:lstStyle/>
          <a:p>
            <a:pPr eaLnBrk="1" hangingPunct="1"/>
            <a:r>
              <a:rPr lang="en-US" i="1" dirty="0" smtClean="0"/>
              <a:t>When can you help students </a:t>
            </a:r>
            <a:r>
              <a:rPr lang="en-US" i="1" dirty="0" smtClean="0"/>
              <a:t>increase attention focusing skills?</a:t>
            </a:r>
            <a:br>
              <a:rPr lang="en-US" i="1" dirty="0" smtClean="0"/>
            </a:br>
            <a:r>
              <a:rPr lang="en-US" i="1" dirty="0" smtClean="0"/>
              <a:t/>
            </a:r>
            <a:br>
              <a:rPr lang="en-US" i="1" dirty="0" smtClean="0"/>
            </a:br>
            <a:r>
              <a:rPr lang="en-US" i="1" dirty="0" smtClean="0"/>
              <a:t>Which strategies are most useful to actively engage students in comprehension (e.g., “constructing a coherent mental representation of the text”)?    </a:t>
            </a:r>
            <a:r>
              <a:rPr lang="en-US" i="1" dirty="0" smtClean="0"/>
              <a:t/>
            </a:r>
            <a:br>
              <a:rPr lang="en-US" i="1" dirty="0" smtClean="0"/>
            </a:b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98474" y="191170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Connecting Big Ideas in Van </a:t>
            </a:r>
            <a:r>
              <a:rPr lang="en-US" sz="3200" dirty="0" smtClean="0">
                <a:solidFill>
                  <a:schemeClr val="accent1"/>
                </a:solidFill>
                <a:latin typeface="+mj-lt"/>
                <a:ea typeface="+mj-ea"/>
                <a:cs typeface="+mj-cs"/>
              </a:rPr>
              <a:t>den </a:t>
            </a:r>
            <a:r>
              <a:rPr lang="en-US" sz="3200" dirty="0" err="1" smtClean="0">
                <a:solidFill>
                  <a:schemeClr val="accent1"/>
                </a:solidFill>
                <a:latin typeface="+mj-lt"/>
                <a:ea typeface="+mj-ea"/>
                <a:cs typeface="+mj-cs"/>
              </a:rPr>
              <a:t>Broek</a:t>
            </a:r>
            <a:r>
              <a:rPr lang="en-US" sz="3200" dirty="0" smtClean="0">
                <a:solidFill>
                  <a:schemeClr val="accent1"/>
                </a:solidFill>
                <a:latin typeface="+mj-lt"/>
                <a:ea typeface="+mj-ea"/>
                <a:cs typeface="+mj-cs"/>
              </a:rPr>
              <a:t> &amp; Kremer’s text </a:t>
            </a:r>
            <a:r>
              <a:rPr kumimoji="0" lang="en-US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to Cornett’s Chapter 2 </a:t>
            </a:r>
            <a:endParaRPr kumimoji="0" lang="en-US" sz="3200" b="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498474" y="1502001"/>
            <a:ext cx="7556313" cy="1116106"/>
          </a:xfrm>
        </p:spPr>
        <p:txBody>
          <a:bodyPr/>
          <a:lstStyle/>
          <a:p>
            <a:pPr eaLnBrk="1" hangingPunct="1"/>
            <a:r>
              <a:rPr lang="en-US" i="1" dirty="0" smtClean="0"/>
              <a:t>BEFORE Reading </a:t>
            </a:r>
            <a:r>
              <a:rPr lang="en-US" i="1" dirty="0"/>
              <a:t>Strategies </a:t>
            </a:r>
            <a:r>
              <a:rPr lang="en-US" i="1" dirty="0" smtClean="0"/>
              <a:t/>
            </a:r>
            <a:br>
              <a:rPr lang="en-US" i="1" dirty="0" smtClean="0"/>
            </a:br>
            <a:endParaRPr lang="en-US" dirty="0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98474" y="2364239"/>
            <a:ext cx="8068852" cy="505181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</a:pPr>
            <a:r>
              <a:rPr lang="en-US" sz="2800" b="1" dirty="0" smtClean="0"/>
              <a:t>Set a purpose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Create motivation &gt; Focus on the goal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What’s the problem?  Why am I using this text? </a:t>
            </a:r>
          </a:p>
          <a:p>
            <a:pPr eaLnBrk="1" hangingPunct="1">
              <a:lnSpc>
                <a:spcPct val="90000"/>
              </a:lnSpc>
            </a:pPr>
            <a:r>
              <a:rPr lang="en-US" sz="2800" b="1" dirty="0" smtClean="0"/>
              <a:t>Predict and Connect: Overview to activate prior knowledge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What’s the title?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Do a picture walk. 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 do I already know about this?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 do I predict will happen/I will learn?  </a:t>
            </a:r>
          </a:p>
          <a:p>
            <a:pPr eaLnBrk="1" hangingPunct="1">
              <a:lnSpc>
                <a:spcPct val="90000"/>
              </a:lnSpc>
            </a:pPr>
            <a:endParaRPr lang="en-US" sz="2400" dirty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US" sz="2400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98474" y="191170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Connecting Big Ideas in Van </a:t>
            </a:r>
            <a:r>
              <a:rPr lang="en-US" sz="3200" dirty="0" smtClean="0">
                <a:solidFill>
                  <a:schemeClr val="accent1"/>
                </a:solidFill>
                <a:latin typeface="+mj-lt"/>
                <a:ea typeface="+mj-ea"/>
                <a:cs typeface="+mj-cs"/>
              </a:rPr>
              <a:t>den </a:t>
            </a:r>
            <a:r>
              <a:rPr lang="en-US" sz="3200" dirty="0" err="1" smtClean="0">
                <a:solidFill>
                  <a:schemeClr val="accent1"/>
                </a:solidFill>
                <a:latin typeface="+mj-lt"/>
                <a:ea typeface="+mj-ea"/>
                <a:cs typeface="+mj-cs"/>
              </a:rPr>
              <a:t>Broek</a:t>
            </a:r>
            <a:r>
              <a:rPr lang="en-US" sz="3200" dirty="0" smtClean="0">
                <a:solidFill>
                  <a:schemeClr val="accent1"/>
                </a:solidFill>
                <a:latin typeface="+mj-lt"/>
                <a:ea typeface="+mj-ea"/>
                <a:cs typeface="+mj-cs"/>
              </a:rPr>
              <a:t> &amp; Kremer’s text </a:t>
            </a:r>
            <a:r>
              <a:rPr kumimoji="0" lang="en-US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to Cornett’s Chapter 2 </a:t>
            </a:r>
            <a:endParaRPr kumimoji="0" lang="en-US" sz="3200" b="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528714" y="196537"/>
            <a:ext cx="7556313" cy="1116106"/>
          </a:xfrm>
        </p:spPr>
        <p:txBody>
          <a:bodyPr/>
          <a:lstStyle/>
          <a:p>
            <a:pPr eaLnBrk="1" hangingPunct="1"/>
            <a:r>
              <a:rPr lang="en-US" i="1" dirty="0" smtClean="0"/>
              <a:t>DURING Reading </a:t>
            </a:r>
            <a:r>
              <a:rPr lang="en-US" i="1" dirty="0"/>
              <a:t>Strategies </a:t>
            </a:r>
            <a:r>
              <a:rPr lang="en-US" i="1" dirty="0" smtClean="0"/>
              <a:t/>
            </a:r>
            <a:br>
              <a:rPr lang="en-US" i="1" dirty="0" smtClean="0"/>
            </a:br>
            <a:r>
              <a:rPr lang="en-US" i="1" dirty="0" smtClean="0"/>
              <a:t>(or listening or viewing) </a:t>
            </a:r>
            <a:endParaRPr lang="en-US" dirty="0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1913" y="1706026"/>
            <a:ext cx="8407382" cy="5029095"/>
          </a:xfrm>
        </p:spPr>
        <p:txBody>
          <a:bodyPr>
            <a:normAutofit fontScale="77500" lnSpcReduction="20000"/>
          </a:bodyPr>
          <a:lstStyle/>
          <a:p>
            <a:pPr eaLnBrk="1" hangingPunct="1">
              <a:lnSpc>
                <a:spcPct val="90000"/>
              </a:lnSpc>
            </a:pPr>
            <a:r>
              <a:rPr lang="en-US" sz="2400" b="1" dirty="0"/>
              <a:t>MONITOR</a:t>
            </a:r>
            <a:r>
              <a:rPr lang="en-US" sz="2400" dirty="0"/>
              <a:t>:  Be aware of mistakes and apply strategies to</a:t>
            </a:r>
            <a:r>
              <a:rPr lang="en-US" sz="2400" dirty="0" smtClean="0"/>
              <a:t> </a:t>
            </a:r>
            <a:br>
              <a:rPr lang="en-US" sz="2400" dirty="0" smtClean="0"/>
            </a:br>
            <a:r>
              <a:rPr lang="en-US" sz="2400" dirty="0" smtClean="0"/>
              <a:t>repair</a:t>
            </a:r>
            <a:r>
              <a:rPr lang="en-US" sz="2400" dirty="0"/>
              <a:t>/revise </a:t>
            </a:r>
            <a:r>
              <a:rPr lang="en-US" sz="2400" dirty="0" smtClean="0"/>
              <a:t>understandings </a:t>
            </a:r>
            <a:r>
              <a:rPr lang="en-US" sz="2400" b="1" dirty="0" smtClean="0"/>
              <a:t>(CLARIFY)</a:t>
            </a:r>
          </a:p>
          <a:p>
            <a:pPr>
              <a:lnSpc>
                <a:spcPct val="90000"/>
              </a:lnSpc>
            </a:pPr>
            <a:r>
              <a:rPr lang="en-US" sz="2400" b="1" dirty="0" smtClean="0"/>
              <a:t>Make Connections</a:t>
            </a:r>
            <a:r>
              <a:rPr lang="en-US" sz="2400" dirty="0" smtClean="0"/>
              <a:t>: Text-to-self, text-to-text, and text-to-world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/>
              <a:t>Determine important ideas: </a:t>
            </a:r>
            <a:r>
              <a:rPr lang="en-US" sz="2400" dirty="0" smtClean="0"/>
              <a:t>Use text clues as evidence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/>
              <a:t>Ask Questions: </a:t>
            </a:r>
            <a:r>
              <a:rPr lang="en-US" sz="2400" dirty="0"/>
              <a:t>Readers asks ?’</a:t>
            </a:r>
            <a:r>
              <a:rPr lang="en-US" sz="2400" dirty="0" err="1"/>
              <a:t>s</a:t>
            </a:r>
            <a:r>
              <a:rPr lang="en-US" sz="2400" dirty="0"/>
              <a:t> and reads to clarify before, during, and after reading</a:t>
            </a:r>
            <a:r>
              <a:rPr lang="en-US" sz="2400" dirty="0" smtClean="0"/>
              <a:t> 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/>
              <a:t>Analyze/Critique</a:t>
            </a:r>
            <a:r>
              <a:rPr lang="en-US" sz="2400" dirty="0" smtClean="0"/>
              <a:t>: Use text features and structures to reflect on what stands out (overall gist) and how it stands out</a:t>
            </a:r>
          </a:p>
          <a:p>
            <a:pPr>
              <a:lnSpc>
                <a:spcPct val="90000"/>
              </a:lnSpc>
            </a:pPr>
            <a:r>
              <a:rPr lang="en-US" sz="2400" b="1" dirty="0" smtClean="0"/>
              <a:t>Visualize (Image): </a:t>
            </a:r>
            <a:r>
              <a:rPr lang="en-US" sz="2400" dirty="0" smtClean="0"/>
              <a:t>Use imagination and senses to picture, smell, taste, or feel something in the text</a:t>
            </a:r>
          </a:p>
          <a:p>
            <a:pPr>
              <a:lnSpc>
                <a:spcPct val="90000"/>
              </a:lnSpc>
            </a:pPr>
            <a:r>
              <a:rPr lang="en-US" sz="2400" b="1" dirty="0" smtClean="0"/>
              <a:t>Infer</a:t>
            </a:r>
            <a:r>
              <a:rPr lang="en-US" sz="2400" dirty="0" smtClean="0"/>
              <a:t>: Use clues from text &amp; background knowledge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/>
              <a:t>Summarize: </a:t>
            </a:r>
            <a:r>
              <a:rPr lang="en-US" sz="2400" dirty="0"/>
              <a:t>Identify the main idea and supporting details from the </a:t>
            </a:r>
            <a:r>
              <a:rPr lang="en-US" sz="2400" dirty="0" smtClean="0"/>
              <a:t>text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/>
              <a:t>Synthesize</a:t>
            </a:r>
            <a:r>
              <a:rPr lang="en-US" sz="2400" dirty="0" smtClean="0"/>
              <a:t>: Tell the big ideas and add original reflection/interpretation</a:t>
            </a:r>
          </a:p>
          <a:p>
            <a:pPr eaLnBrk="1" hangingPunct="1">
              <a:lnSpc>
                <a:spcPct val="90000"/>
              </a:lnSpc>
            </a:pPr>
            <a:endParaRPr lang="en-US" sz="2400" dirty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i="1" dirty="0" smtClean="0"/>
              <a:t>AFTER Reading </a:t>
            </a:r>
            <a:r>
              <a:rPr lang="en-US" i="1" dirty="0"/>
              <a:t>Strategies </a:t>
            </a:r>
            <a:r>
              <a:rPr lang="en-US" i="1" dirty="0" smtClean="0"/>
              <a:t/>
            </a:r>
            <a:br>
              <a:rPr lang="en-US" i="1" dirty="0" smtClean="0"/>
            </a:br>
            <a:endParaRPr lang="en-US" dirty="0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98474" y="1806186"/>
            <a:ext cx="8068852" cy="505181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</a:pPr>
            <a:r>
              <a:rPr lang="en-US" sz="2800" b="1" dirty="0" smtClean="0"/>
              <a:t>Organize and Shape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How can I best show my understanding of the most important big ideas?  </a:t>
            </a:r>
          </a:p>
          <a:p>
            <a:pPr eaLnBrk="1" hangingPunct="1">
              <a:lnSpc>
                <a:spcPct val="90000"/>
              </a:lnSpc>
            </a:pPr>
            <a:r>
              <a:rPr lang="en-US" sz="2800" b="1" dirty="0" smtClean="0"/>
              <a:t>Reflect and Revise 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What works and what doesn’t work</a:t>
            </a:r>
          </a:p>
          <a:p>
            <a:pPr>
              <a:lnSpc>
                <a:spcPct val="90000"/>
              </a:lnSpc>
            </a:pPr>
            <a:r>
              <a:rPr lang="en-US" sz="2600" b="1" dirty="0" smtClean="0"/>
              <a:t>Publish: Make comprehension public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How can I share? With whom? When? Where? 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(How can we, as teachers, make this experience authentic – to address a real purpose) </a:t>
            </a:r>
          </a:p>
          <a:p>
            <a:pPr eaLnBrk="1" hangingPunct="1">
              <a:lnSpc>
                <a:spcPct val="90000"/>
              </a:lnSpc>
            </a:pPr>
            <a:endParaRPr lang="en-US" sz="2400" dirty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Read Cornett: Chapter</a:t>
            </a:r>
            <a:r>
              <a:rPr lang="en-US" sz="2400" dirty="0" smtClean="0"/>
              <a:t> 3 What learning contexts support classroom literacy communities? </a:t>
            </a:r>
          </a:p>
          <a:p>
            <a:r>
              <a:rPr lang="en-US" sz="2400" dirty="0" smtClean="0"/>
              <a:t>Complete Book Activity 1: Comprehension Self-Assessment (</a:t>
            </a:r>
            <a:r>
              <a:rPr lang="en-US" sz="2400" dirty="0" smtClean="0"/>
              <a:t>download from wiki, complete, and hand in with </a:t>
            </a:r>
            <a:r>
              <a:rPr lang="en-US" sz="2400" smtClean="0"/>
              <a:t>hard copy evidence </a:t>
            </a:r>
            <a:r>
              <a:rPr lang="en-US" sz="2400" dirty="0" smtClean="0"/>
              <a:t>of your active reading) </a:t>
            </a:r>
            <a:endParaRPr 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Objectives: How well did you…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981200"/>
            <a:ext cx="7967877" cy="4409132"/>
          </a:xfrm>
        </p:spPr>
        <p:txBody>
          <a:bodyPr>
            <a:normAutofit/>
          </a:bodyPr>
          <a:lstStyle/>
          <a:p>
            <a:r>
              <a:rPr lang="en-US" sz="2400" dirty="0" smtClean="0"/>
              <a:t>Generate a set of instructional practices that effective teachers use to build comprehension and create a classroom community (using homework) </a:t>
            </a:r>
          </a:p>
          <a:p>
            <a:r>
              <a:rPr lang="en-US" sz="2400" dirty="0" smtClean="0"/>
              <a:t>Engage in a text-based discussion to experience the real challenges associated with comprehending complex text (using hard text) and learn what comprehension really involves  </a:t>
            </a:r>
          </a:p>
          <a:p>
            <a:r>
              <a:rPr lang="en-US" sz="2400" dirty="0" smtClean="0"/>
              <a:t>Make connections between aspects of text-based discussions and comprehension as a problem solving process (using your ideas and the Cornett text) 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Quick </a:t>
            </a:r>
            <a:r>
              <a:rPr lang="en-US" dirty="0" smtClean="0"/>
              <a:t>Check Entrance Ticket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4609" y="1600200"/>
            <a:ext cx="7967877" cy="4409132"/>
          </a:xfrm>
        </p:spPr>
        <p:txBody>
          <a:bodyPr>
            <a:normAutofit fontScale="92500" lnSpcReduction="10000"/>
          </a:bodyPr>
          <a:lstStyle/>
          <a:p>
            <a:r>
              <a:rPr lang="en-US" sz="2400" dirty="0" smtClean="0"/>
              <a:t>List at least four informal assessment tools (from Chapter 4) you can use </a:t>
            </a:r>
            <a:r>
              <a:rPr lang="en-US" sz="2400" dirty="0" smtClean="0"/>
              <a:t>to assess comprehension as personal meaning making and effective strategy use</a:t>
            </a:r>
          </a:p>
          <a:p>
            <a:pPr lvl="1"/>
            <a:r>
              <a:rPr lang="en-US" sz="2200" dirty="0" smtClean="0"/>
              <a:t>Background Interviews (learner, task, text, context) </a:t>
            </a:r>
          </a:p>
          <a:p>
            <a:pPr lvl="1"/>
            <a:r>
              <a:rPr lang="en-US" sz="2200" dirty="0" smtClean="0"/>
              <a:t>Good Reader Interviews</a:t>
            </a:r>
          </a:p>
          <a:p>
            <a:pPr lvl="1"/>
            <a:r>
              <a:rPr lang="en-US" sz="2200" dirty="0" smtClean="0"/>
              <a:t>Reading Inventories and Surveys </a:t>
            </a:r>
          </a:p>
          <a:p>
            <a:pPr lvl="1"/>
            <a:r>
              <a:rPr lang="en-US" sz="2200" dirty="0" smtClean="0"/>
              <a:t>Checklists and Rubric to track strategies, concepts, and skills (Cornett Text, Appendix B)</a:t>
            </a:r>
          </a:p>
          <a:p>
            <a:pPr lvl="1"/>
            <a:r>
              <a:rPr lang="en-US" sz="2200" dirty="0" smtClean="0"/>
              <a:t>Ranking student work according to benchmarks (top level, average level, bottom level) </a:t>
            </a:r>
          </a:p>
          <a:p>
            <a:pPr lvl="1"/>
            <a:r>
              <a:rPr lang="en-US" sz="2200" dirty="0" smtClean="0"/>
              <a:t>Anecdotal records and portfolios</a:t>
            </a:r>
          </a:p>
          <a:p>
            <a:pPr lvl="1"/>
            <a:r>
              <a:rPr lang="en-US" sz="2200" dirty="0" smtClean="0"/>
              <a:t>Reading and writing conferences </a:t>
            </a:r>
          </a:p>
          <a:p>
            <a:pPr lvl="1"/>
            <a:r>
              <a:rPr lang="en-US" sz="2200" dirty="0" smtClean="0"/>
              <a:t>Student self-assessment </a:t>
            </a:r>
          </a:p>
          <a:p>
            <a:pPr lvl="1"/>
            <a:endParaRPr lang="en-US" sz="2200" dirty="0" smtClean="0"/>
          </a:p>
          <a:p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Today’s Objectives: You will…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981200"/>
            <a:ext cx="7967877" cy="4409132"/>
          </a:xfrm>
        </p:spPr>
        <p:txBody>
          <a:bodyPr>
            <a:normAutofit/>
          </a:bodyPr>
          <a:lstStyle/>
          <a:p>
            <a:r>
              <a:rPr lang="en-US" sz="2400" dirty="0" smtClean="0"/>
              <a:t>CONTINUE: Engage </a:t>
            </a:r>
            <a:r>
              <a:rPr lang="en-US" sz="2400" dirty="0" smtClean="0"/>
              <a:t>in/observe a text-based discussion to experience the real challenges associated with comprehending complex text (using hard text) and learn what comprehension really involves  </a:t>
            </a:r>
          </a:p>
          <a:p>
            <a:r>
              <a:rPr lang="en-US" sz="2400" dirty="0" smtClean="0"/>
              <a:t>Make connections between aspects of text-based discussions and comprehension as a problem solving process (using your ideas and the Cornett text) 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Classroom Snapshot: Comprehension as Problem Solving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981200"/>
            <a:ext cx="8418505" cy="4144963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General Instructional Practices                How focus attention on      					comprehension strategy use?</a:t>
            </a:r>
          </a:p>
        </p:txBody>
      </p:sp>
      <p:cxnSp>
        <p:nvCxnSpPr>
          <p:cNvPr id="5" name="Straight Connector 4"/>
          <p:cNvCxnSpPr/>
          <p:nvPr/>
        </p:nvCxnSpPr>
        <p:spPr>
          <a:xfrm flipV="1">
            <a:off x="498474" y="2826493"/>
            <a:ext cx="8418505" cy="1365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>
            <a:stCxn id="3" idx="0"/>
          </p:cNvCxnSpPr>
          <p:nvPr/>
        </p:nvCxnSpPr>
        <p:spPr>
          <a:xfrm rot="16200000" flipH="1">
            <a:off x="2636938" y="4051988"/>
            <a:ext cx="4144963" cy="338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25366" y="5134112"/>
            <a:ext cx="1888182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PA</a:t>
            </a:r>
          </a:p>
          <a:p>
            <a:r>
              <a:rPr lang="en-US" dirty="0" smtClean="0"/>
              <a:t>Phonics</a:t>
            </a:r>
          </a:p>
          <a:p>
            <a:r>
              <a:rPr lang="en-US" dirty="0" smtClean="0"/>
              <a:t>Fluency</a:t>
            </a:r>
          </a:p>
          <a:p>
            <a:r>
              <a:rPr lang="en-US" dirty="0" smtClean="0"/>
              <a:t>Vocabulary</a:t>
            </a:r>
          </a:p>
          <a:p>
            <a:r>
              <a:rPr lang="en-US" dirty="0" smtClean="0"/>
              <a:t>Comprehension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Classroom Snapshot: Comprehension as Problem Solving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981200"/>
            <a:ext cx="8418505" cy="4144963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General Instructional Practices                How focus attention on      					comprehension strategy use?</a:t>
            </a:r>
          </a:p>
        </p:txBody>
      </p:sp>
      <p:cxnSp>
        <p:nvCxnSpPr>
          <p:cNvPr id="5" name="Straight Connector 4"/>
          <p:cNvCxnSpPr/>
          <p:nvPr/>
        </p:nvCxnSpPr>
        <p:spPr>
          <a:xfrm flipV="1">
            <a:off x="498474" y="2826493"/>
            <a:ext cx="8418505" cy="1365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>
            <a:stCxn id="3" idx="0"/>
          </p:cNvCxnSpPr>
          <p:nvPr/>
        </p:nvCxnSpPr>
        <p:spPr>
          <a:xfrm rot="16200000" flipH="1">
            <a:off x="2636938" y="4051988"/>
            <a:ext cx="4144963" cy="338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25366" y="5134112"/>
            <a:ext cx="6465607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PA</a:t>
            </a:r>
          </a:p>
          <a:p>
            <a:r>
              <a:rPr lang="en-US" dirty="0" smtClean="0"/>
              <a:t>Phonics</a:t>
            </a:r>
          </a:p>
          <a:p>
            <a:r>
              <a:rPr lang="en-US" dirty="0" smtClean="0"/>
              <a:t>Fluency – echo me, choral read</a:t>
            </a:r>
          </a:p>
          <a:p>
            <a:r>
              <a:rPr lang="en-US" dirty="0" smtClean="0"/>
              <a:t>Vocabulary – defining strategies (infer, visualize) </a:t>
            </a:r>
          </a:p>
          <a:p>
            <a:r>
              <a:rPr lang="en-US" dirty="0" smtClean="0"/>
              <a:t>Comprehension – elaborate, connect, tableaux, </a:t>
            </a:r>
            <a:r>
              <a:rPr lang="en-US" dirty="0" err="1" smtClean="0"/>
              <a:t>pantamimes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98474" y="3031304"/>
            <a:ext cx="4106112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Ask to elaborate with evidence</a:t>
            </a:r>
          </a:p>
          <a:p>
            <a:r>
              <a:rPr lang="en-US" dirty="0" smtClean="0"/>
              <a:t>Think questions (with time) </a:t>
            </a:r>
          </a:p>
          <a:p>
            <a:r>
              <a:rPr lang="en-US" dirty="0" smtClean="0"/>
              <a:t>Partner talk – social meaning making</a:t>
            </a:r>
          </a:p>
          <a:p>
            <a:r>
              <a:rPr lang="en-US" dirty="0" smtClean="0"/>
              <a:t>Specific about reinforcement:</a:t>
            </a:r>
            <a:br>
              <a:rPr lang="en-US" dirty="0" smtClean="0"/>
            </a:br>
            <a:r>
              <a:rPr lang="en-US" dirty="0" smtClean="0"/>
              <a:t>    good connecting, identifying clues</a:t>
            </a:r>
          </a:p>
          <a:p>
            <a:r>
              <a:rPr lang="en-US" dirty="0" smtClean="0"/>
              <a:t>    that informed thinking</a:t>
            </a:r>
          </a:p>
          <a:p>
            <a:r>
              <a:rPr lang="en-US" dirty="0" smtClean="0"/>
              <a:t>What the big idea? 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887683" y="3074464"/>
            <a:ext cx="4255905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Define</a:t>
            </a:r>
          </a:p>
          <a:p>
            <a:r>
              <a:rPr lang="en-US" dirty="0" smtClean="0"/>
              <a:t>Give examples</a:t>
            </a:r>
          </a:p>
          <a:p>
            <a:r>
              <a:rPr lang="en-US" dirty="0" smtClean="0"/>
              <a:t>Link with other strategies</a:t>
            </a:r>
          </a:p>
          <a:p>
            <a:r>
              <a:rPr lang="en-US" dirty="0" smtClean="0"/>
              <a:t>Reiterate how &amp; when to use strategies</a:t>
            </a:r>
          </a:p>
          <a:p>
            <a:endParaRPr lang="en-US" dirty="0" smtClean="0"/>
          </a:p>
          <a:p>
            <a:r>
              <a:rPr lang="en-US" dirty="0" smtClean="0"/>
              <a:t>(inferring, determining importance, </a:t>
            </a:r>
          </a:p>
          <a:p>
            <a:r>
              <a:rPr lang="en-US" dirty="0" smtClean="0"/>
              <a:t>visualizing)  </a:t>
            </a:r>
            <a:br>
              <a:rPr lang="en-US" dirty="0" smtClean="0"/>
            </a:br>
            <a:r>
              <a:rPr lang="en-US" dirty="0" smtClean="0"/>
              <a:t>    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Text-Based Discussion…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 dirty="0" smtClean="0"/>
              <a:t>A discussion that engages students in an INTERACTIVE reading of a CHALLENGING text.  </a:t>
            </a:r>
          </a:p>
          <a:p>
            <a:r>
              <a:rPr lang="en-US" sz="3200" dirty="0" smtClean="0"/>
              <a:t>The goal: </a:t>
            </a:r>
          </a:p>
          <a:p>
            <a:pPr lvl="1"/>
            <a:r>
              <a:rPr lang="en-US" sz="3000" dirty="0" smtClean="0"/>
              <a:t>To engage students in actively constructing their understanding of text  with your support (e.g., high level questions, explicit teaching) </a:t>
            </a:r>
            <a:endParaRPr lang="en-US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218473"/>
            <a:ext cx="7556313" cy="1116106"/>
          </a:xfrm>
        </p:spPr>
        <p:txBody>
          <a:bodyPr/>
          <a:lstStyle/>
          <a:p>
            <a:r>
              <a:rPr lang="en-US" dirty="0" smtClean="0"/>
              <a:t>My planning guide for our text-based discussion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8269" y="1402853"/>
            <a:ext cx="8445811" cy="5455147"/>
          </a:xfrm>
        </p:spPr>
        <p:txBody>
          <a:bodyPr>
            <a:normAutofit lnSpcReduction="10000"/>
          </a:bodyPr>
          <a:lstStyle/>
          <a:p>
            <a:r>
              <a:rPr lang="en-US" sz="2400" b="1" dirty="0" smtClean="0"/>
              <a:t>PLAN </a:t>
            </a:r>
          </a:p>
          <a:p>
            <a:r>
              <a:rPr lang="en-US" sz="2400" b="1" dirty="0" smtClean="0"/>
              <a:t>1. I want my students to know: </a:t>
            </a:r>
          </a:p>
          <a:p>
            <a:pPr lvl="1"/>
            <a:r>
              <a:rPr lang="en-US" sz="2000" dirty="0" smtClean="0"/>
              <a:t>What is reading comprehension?</a:t>
            </a:r>
          </a:p>
          <a:p>
            <a:pPr lvl="1"/>
            <a:r>
              <a:rPr lang="en-US" sz="2000" dirty="0" smtClean="0"/>
              <a:t>What happens during the reading comprehension process? </a:t>
            </a:r>
          </a:p>
          <a:p>
            <a:pPr lvl="1"/>
            <a:r>
              <a:rPr lang="en-US" sz="2000" dirty="0" smtClean="0"/>
              <a:t>What can cause comprehension to fail?  </a:t>
            </a:r>
          </a:p>
          <a:p>
            <a:r>
              <a:rPr lang="en-US" sz="2400" b="1" dirty="0" smtClean="0"/>
              <a:t>2. Anticipate what might be hard about the text: </a:t>
            </a:r>
          </a:p>
          <a:p>
            <a:pPr lvl="1"/>
            <a:r>
              <a:rPr lang="en-US" sz="2000" dirty="0" smtClean="0"/>
              <a:t>Lots of technical language </a:t>
            </a:r>
          </a:p>
          <a:p>
            <a:pPr lvl="1"/>
            <a:r>
              <a:rPr lang="en-US" sz="2000" dirty="0" smtClean="0"/>
              <a:t>Many complex ideas that may be new for many students</a:t>
            </a:r>
          </a:p>
          <a:p>
            <a:pPr lvl="1"/>
            <a:r>
              <a:rPr lang="en-US" sz="2000" dirty="0" smtClean="0"/>
              <a:t>Figures and tables hard to “read” and hard to connect information in the text to the information in the figures/tables</a:t>
            </a:r>
          </a:p>
          <a:p>
            <a:r>
              <a:rPr lang="en-US" sz="2200" b="1" dirty="0" smtClean="0"/>
              <a:t>Determine good stopping points and develop questions </a:t>
            </a:r>
            <a:r>
              <a:rPr lang="en-US" sz="2200" dirty="0" smtClean="0"/>
              <a:t>to help focus attention on the important pieces (without telling you all the answers) – YOU socially build understanding as a group and I support you </a:t>
            </a:r>
          </a:p>
          <a:p>
            <a:pPr lvl="1">
              <a:buNone/>
            </a:pPr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Big Ideas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400" dirty="0" smtClean="0"/>
              <a:t>What’s the big idea?  What’s going on here?  Why is this important in real life?  </a:t>
            </a:r>
          </a:p>
          <a:p>
            <a:r>
              <a:rPr lang="en-US" sz="2400" dirty="0" smtClean="0"/>
              <a:t>Big ideas “fuel a natural desire to make sense (to inquiry) and provides something worthwhile to think about” </a:t>
            </a:r>
          </a:p>
          <a:p>
            <a:r>
              <a:rPr lang="en-US" sz="2400" dirty="0" smtClean="0"/>
              <a:t>Big ideas overlap multiple disciplines (CCSS = interdisciplinary thinking to solve new problems) </a:t>
            </a:r>
          </a:p>
          <a:p>
            <a:r>
              <a:rPr lang="en-US" sz="2400" dirty="0" smtClean="0"/>
              <a:t>We’ll explore more about this next </a:t>
            </a:r>
            <a:r>
              <a:rPr lang="en-US" sz="2400" dirty="0" smtClean="0"/>
              <a:t>week</a:t>
            </a:r>
            <a:r>
              <a:rPr lang="en-US" sz="2400" dirty="0" smtClean="0"/>
              <a:t>…</a:t>
            </a:r>
            <a:r>
              <a:rPr lang="en-US" sz="2400" dirty="0" smtClean="0"/>
              <a:t>For now, let’s apply to </a:t>
            </a:r>
            <a:r>
              <a:rPr lang="en-US" sz="2400" dirty="0" smtClean="0"/>
              <a:t>the text we just read! </a:t>
            </a:r>
            <a:r>
              <a:rPr lang="en-US" sz="2400" dirty="0" smtClean="0"/>
              <a:t>  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So, what’s the big idea?? (What key understandings </a:t>
            </a:r>
            <a:r>
              <a:rPr lang="en-US" sz="3200" dirty="0" smtClean="0"/>
              <a:t>can you connect to the real world?)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2308920"/>
            <a:ext cx="7556313" cy="4144963"/>
          </a:xfrm>
        </p:spPr>
        <p:txBody>
          <a:bodyPr>
            <a:normAutofit/>
          </a:bodyPr>
          <a:lstStyle/>
          <a:p>
            <a:r>
              <a:rPr lang="en-US" sz="2400" dirty="0" smtClean="0"/>
              <a:t>What’s the teacher’s role in helping students comprehend (e.g., construct a coherent mental representation of the text)? </a:t>
            </a:r>
          </a:p>
          <a:p>
            <a:pPr lvl="1"/>
            <a:r>
              <a:rPr lang="en-US" sz="2200" dirty="0" smtClean="0"/>
              <a:t>Increase attention focusing skills &gt;&gt; HOW?  </a:t>
            </a:r>
          </a:p>
          <a:p>
            <a:pPr lvl="2"/>
            <a:r>
              <a:rPr lang="en-US" sz="2200" b="1" dirty="0" smtClean="0"/>
              <a:t>Strategies before, during, and after reading  (Comprehension Problem Solving CPS) </a:t>
            </a:r>
          </a:p>
          <a:p>
            <a:pPr lvl="1"/>
            <a:r>
              <a:rPr lang="en-US" sz="2200" dirty="0" smtClean="0"/>
              <a:t>Make sure reading is motivating &gt;&gt; HOW?? </a:t>
            </a:r>
          </a:p>
          <a:p>
            <a:pPr lvl="2"/>
            <a:r>
              <a:rPr lang="en-US" sz="2200" dirty="0" smtClean="0"/>
              <a:t>Reading should be rewarding (e.g., make sense, learn something) and focus on </a:t>
            </a:r>
            <a:r>
              <a:rPr lang="en-US" sz="2200" b="1" dirty="0" smtClean="0"/>
              <a:t>personal interests and big ideas </a:t>
            </a:r>
            <a:r>
              <a:rPr lang="en-US" sz="2200" dirty="0" smtClean="0"/>
              <a:t>(real-world connections) </a:t>
            </a:r>
          </a:p>
          <a:p>
            <a:pPr lvl="1">
              <a:buNone/>
            </a:pPr>
            <a:endParaRPr lang="en-US" sz="2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2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2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2"/>
    </p:bldLst>
  </p:timing>
</p:sld>
</file>

<file path=ppt/theme/theme1.xml><?xml version="1.0" encoding="utf-8"?>
<a:theme xmlns:a="http://schemas.openxmlformats.org/drawingml/2006/main" name="Ad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</a:majorFont>
      <a:minorFont>
        <a:latin typeface="Rockwell"/>
        <a:ea typeface=""/>
        <a:cs typeface=""/>
        <a:font script="Jpan" typeface="ＭＳ ゴシック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4562</TotalTime>
  <Words>1168</Words>
  <Application>Microsoft Macintosh PowerPoint</Application>
  <PresentationFormat>On-screen Show (4:3)</PresentationFormat>
  <Paragraphs>115</Paragraphs>
  <Slides>15</Slides>
  <Notes>6</Notes>
  <HiddenSlides>2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Advantage</vt:lpstr>
      <vt:lpstr>Slide 1</vt:lpstr>
      <vt:lpstr>Quick Check Entrance Ticket</vt:lpstr>
      <vt:lpstr>Today’s Objectives: You will…</vt:lpstr>
      <vt:lpstr>Classroom Snapshot: Comprehension as Problem Solving</vt:lpstr>
      <vt:lpstr>Classroom Snapshot: Comprehension as Problem Solving</vt:lpstr>
      <vt:lpstr>Text-Based Discussion…</vt:lpstr>
      <vt:lpstr>My planning guide for our text-based discussion</vt:lpstr>
      <vt:lpstr>Big Ideas</vt:lpstr>
      <vt:lpstr>So, what’s the big idea?? (What key understandings can you connect to the real world?) </vt:lpstr>
      <vt:lpstr>When can you help students increase attention focusing skills?  Which strategies are most useful to actively engage students in comprehension (e.g., “constructing a coherent mental representation of the text”)?     </vt:lpstr>
      <vt:lpstr>BEFORE Reading Strategies  </vt:lpstr>
      <vt:lpstr>DURING Reading Strategies  (or listening or viewing) </vt:lpstr>
      <vt:lpstr>AFTER Reading Strategies  </vt:lpstr>
      <vt:lpstr>Homework</vt:lpstr>
      <vt:lpstr>Objectives: How well did you…</vt:lpstr>
    </vt:vector>
  </TitlesOfParts>
  <Company>University of Rhode Island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Julie Coiro</dc:creator>
  <cp:lastModifiedBy>Julie Coiro</cp:lastModifiedBy>
  <cp:revision>171</cp:revision>
  <cp:lastPrinted>2011-09-13T19:00:50Z</cp:lastPrinted>
  <dcterms:created xsi:type="dcterms:W3CDTF">2013-09-16T19:56:02Z</dcterms:created>
  <dcterms:modified xsi:type="dcterms:W3CDTF">2013-09-16T21:13:25Z</dcterms:modified>
</cp:coreProperties>
</file>

<file path=docProps/thumbnail.jpeg>
</file>